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6" r:id="rId27"/>
    <p:sldId id="282" r:id="rId28"/>
    <p:sldId id="283" r:id="rId29"/>
    <p:sldId id="284" r:id="rId30"/>
    <p:sldId id="292" r:id="rId31"/>
    <p:sldId id="293" r:id="rId32"/>
    <p:sldId id="294" r:id="rId33"/>
    <p:sldId id="295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497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AE44-E1E6-4E46-9E0C-1E3DDAEE28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828F5-FAAB-486D-855D-E5527C798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9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7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566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0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36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6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0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8A8E-971E-4C87-9D15-935E88233346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0C5D-D9CC-47FB-91D2-6EE16614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81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8221A89-FE35-4C46-8874-69154D2A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Eye exam equipment">
            <a:extLst>
              <a:ext uri="{FF2B5EF4-FFF2-40B4-BE49-F238E27FC236}">
                <a16:creationId xmlns:a16="http://schemas.microsoft.com/office/drawing/2014/main" id="{BD844154-DCF9-CCEB-4ED5-EB76B968C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259ACC7A-6809-44E9-A594-85696A6C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F4AD3-6C05-D97A-C991-90D809F73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/>
              <a:t>Thermostat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59B68-B467-1EEC-33AB-F20941277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Vlad Veliciu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E62B6A-C5F9-4D52-9F66-87773582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F95C49-E748-4D32-8417-22E5B6A6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E10EC-5E3B-4FC0-B43F-1E445000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87E4-709A-F310-AEF0-C6D3E3BC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humidity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C5B9-6470-30B1-B614-01843A5BC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SHT40-AD1B-R3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122" name="Picture 2" descr="Thumbnail 1">
            <a:extLst>
              <a:ext uri="{FF2B5EF4-FFF2-40B4-BE49-F238E27FC236}">
                <a16:creationId xmlns:a16="http://schemas.microsoft.com/office/drawing/2014/main" id="{597A94A2-D3A3-48E6-201B-A7E634A3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08" y="233687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7253CDC-9804-18B8-CF3E-603EF97FC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1" y="2449316"/>
            <a:ext cx="5707369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4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C1C1-3E04-265B-3C0D-CB06E879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sz="3600" dirty="0"/>
              <a:t>onnecting the analog temperature sensor - </a:t>
            </a:r>
            <a:r>
              <a:rPr lang="en-US" dirty="0"/>
              <a:t>Required elements</a:t>
            </a:r>
          </a:p>
        </p:txBody>
      </p:sp>
      <p:sp>
        <p:nvSpPr>
          <p:cNvPr id="55" name="Content Placeholder 39">
            <a:extLst>
              <a:ext uri="{FF2B5EF4-FFF2-40B4-BE49-F238E27FC236}">
                <a16:creationId xmlns:a16="http://schemas.microsoft.com/office/drawing/2014/main" id="{547C32DF-163E-8207-56A7-EE5F5632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B885F0C1-3113-29FA-7AC6-44B352C5D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75561"/>
            <a:ext cx="10827834" cy="192193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76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B34F-5A1A-C084-FE2F-58DB4ACD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Types of ADC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59BEC64-E6B1-E16B-A4EC-362A213D1A0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81037" y="2435184"/>
              <a:ext cx="10830643" cy="34020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1600">
                      <a:extLst>
                        <a:ext uri="{9D8B030D-6E8A-4147-A177-3AD203B41FA5}">
                          <a16:colId xmlns:a16="http://schemas.microsoft.com/office/drawing/2014/main" val="3452442497"/>
                        </a:ext>
                      </a:extLst>
                    </a:gridCol>
                    <a:gridCol w="3530498">
                      <a:extLst>
                        <a:ext uri="{9D8B030D-6E8A-4147-A177-3AD203B41FA5}">
                          <a16:colId xmlns:a16="http://schemas.microsoft.com/office/drawing/2014/main" val="1711404770"/>
                        </a:ext>
                      </a:extLst>
                    </a:gridCol>
                    <a:gridCol w="3778545">
                      <a:extLst>
                        <a:ext uri="{9D8B030D-6E8A-4147-A177-3AD203B41FA5}">
                          <a16:colId xmlns:a16="http://schemas.microsoft.com/office/drawing/2014/main" val="2178270213"/>
                        </a:ext>
                      </a:extLst>
                    </a:gridCol>
                  </a:tblGrid>
                  <a:tr h="3284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ADC type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How it works?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Conversion time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1591700354"/>
                      </a:ext>
                    </a:extLst>
                  </a:tr>
                  <a:tr h="63607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 dirty="0">
                              <a:effectLst/>
                            </a:rPr>
                            <a:t>Flash</a:t>
                          </a:r>
                          <a:endParaRPr lang="en-US" sz="19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>
                              <a:effectLst/>
                            </a:rPr>
                            <a:t>n-1 comparators, comparing Vin with levels of Vref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~propagation time (fast)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3900676829"/>
                      </a:ext>
                    </a:extLst>
                  </a:tr>
                  <a:tr h="6991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implemented with counter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>
                              <a:effectLst/>
                            </a:rPr>
                            <a:t>DAC + counter counting only up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1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1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𝐶𝑙𝑘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9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(max)</a:t>
                          </a: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3387443028"/>
                      </a:ext>
                    </a:extLst>
                  </a:tr>
                  <a:tr h="6991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implemented with up/down counter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 dirty="0">
                              <a:effectLst/>
                            </a:rPr>
                            <a:t>DAC + counter up/down</a:t>
                          </a:r>
                          <a:endParaRPr lang="en-US" sz="19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every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𝐶𝑙𝑘</m:t>
                                  </m:r>
                                </m:sub>
                              </m:sSub>
                            </m:oMath>
                          </a14:m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2244804247"/>
                      </a:ext>
                    </a:extLst>
                  </a:tr>
                  <a:tr h="10391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with Successive Approximation Registers (SAR)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 dirty="0">
                              <a:effectLst/>
                            </a:rPr>
                            <a:t>DAC + SAR + needs S/H</a:t>
                          </a:r>
                          <a:endParaRPr lang="en-US" sz="19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kern="1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𝐶𝑙𝑘</m:t>
                                  </m:r>
                                </m:sub>
                              </m:sSub>
                            </m:oMath>
                          </a14:m>
                          <a:endParaRPr lang="en-US" sz="19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24491811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59BEC64-E6B1-E16B-A4EC-362A213D1A0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4267032"/>
                  </p:ext>
                </p:extLst>
              </p:nvPr>
            </p:nvGraphicFramePr>
            <p:xfrm>
              <a:off x="681037" y="2435184"/>
              <a:ext cx="10830643" cy="34020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1600">
                      <a:extLst>
                        <a:ext uri="{9D8B030D-6E8A-4147-A177-3AD203B41FA5}">
                          <a16:colId xmlns:a16="http://schemas.microsoft.com/office/drawing/2014/main" val="3452442497"/>
                        </a:ext>
                      </a:extLst>
                    </a:gridCol>
                    <a:gridCol w="3530498">
                      <a:extLst>
                        <a:ext uri="{9D8B030D-6E8A-4147-A177-3AD203B41FA5}">
                          <a16:colId xmlns:a16="http://schemas.microsoft.com/office/drawing/2014/main" val="1711404770"/>
                        </a:ext>
                      </a:extLst>
                    </a:gridCol>
                    <a:gridCol w="3778545">
                      <a:extLst>
                        <a:ext uri="{9D8B030D-6E8A-4147-A177-3AD203B41FA5}">
                          <a16:colId xmlns:a16="http://schemas.microsoft.com/office/drawing/2014/main" val="2178270213"/>
                        </a:ext>
                      </a:extLst>
                    </a:gridCol>
                  </a:tblGrid>
                  <a:tr h="3284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ADC type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How it works?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Conversion time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1591700354"/>
                      </a:ext>
                    </a:extLst>
                  </a:tr>
                  <a:tr h="63607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Flash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>
                              <a:effectLst/>
                            </a:rPr>
                            <a:t>n-1 comparators, comparing Vin with levels of Vref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e-DE" sz="1900" kern="100">
                              <a:effectLst/>
                            </a:rPr>
                            <a:t>~propagation time (fast)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extLst>
                      <a:ext uri="{0D108BD9-81ED-4DB2-BD59-A6C34878D82A}">
                        <a16:rowId xmlns:a16="http://schemas.microsoft.com/office/drawing/2014/main" val="3900676829"/>
                      </a:ext>
                    </a:extLst>
                  </a:tr>
                  <a:tr h="6991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implemented with counter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>
                              <a:effectLst/>
                            </a:rPr>
                            <a:t>DAC + counter counting only up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130" marR="120130" marT="0" marB="0">
                        <a:blipFill>
                          <a:blip r:embed="rId2"/>
                          <a:stretch>
                            <a:fillRect l="-186935" t="-148696" r="-645" b="-26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443028"/>
                      </a:ext>
                    </a:extLst>
                  </a:tr>
                  <a:tr h="6991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implemented with up/down counter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>
                              <a:effectLst/>
                            </a:rPr>
                            <a:t>DAC + counter up/down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130" marR="120130" marT="0" marB="0">
                        <a:blipFill>
                          <a:blip r:embed="rId2"/>
                          <a:stretch>
                            <a:fillRect l="-186935" t="-248696" r="-645" b="-16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804247"/>
                      </a:ext>
                    </a:extLst>
                  </a:tr>
                  <a:tr h="10391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100" kern="100">
                              <a:effectLst/>
                            </a:rPr>
                            <a:t>ADC with Successive Approximation Registers (SAR)</a:t>
                          </a:r>
                          <a:endParaRPr lang="en-US" sz="19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900" kern="100" dirty="0">
                              <a:effectLst/>
                            </a:rPr>
                            <a:t>DAC + SAR + needs S/H</a:t>
                          </a:r>
                          <a:endParaRPr lang="en-US" sz="19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20130" marR="12013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130" marR="120130" marT="0" marB="0">
                        <a:blipFill>
                          <a:blip r:embed="rId2"/>
                          <a:stretch>
                            <a:fillRect l="-186935" t="-234503" r="-645" b="-11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91811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148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76E4-A5C5-7956-DE51-9E5091A0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ADC0808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1EB1-9D18-1A7F-F852-34891085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 fontScale="92500"/>
          </a:bodyPr>
          <a:lstStyle/>
          <a:p>
            <a:r>
              <a:rPr lang="en-US" dirty="0"/>
              <a:t>Characteristics: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Conversion time: 100 </a:t>
            </a:r>
            <a:r>
              <a:rPr lang="en-US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µ</a:t>
            </a:r>
            <a:r>
              <a:rPr lang="en-US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Voltage Supply: 4.5V … 6V (typical 5V) (VREF + = 5V and VREF - = 0V)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Total error: +/- 0.5 LSB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Clock frequency: 640 kHz </a:t>
            </a:r>
            <a:endParaRPr lang="en-US" dirty="0"/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053E3F19-19DD-3A93-4A40-2F991F73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45" y="2130322"/>
            <a:ext cx="6827256" cy="440358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C9A403B-78BD-8A9F-7346-9467DDEB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70892" y="-216012"/>
            <a:ext cx="17916929" cy="9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DBCA-9895-6C28-8EBE-DC74C9CA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ADC0808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D98C9B-D7E7-18D9-6222-7D8015410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dirty="0"/>
              <a:t>START = start of conversion</a:t>
            </a:r>
          </a:p>
          <a:p>
            <a:r>
              <a:rPr lang="en-US" dirty="0"/>
              <a:t>EOC = end of conversion</a:t>
            </a:r>
          </a:p>
          <a:p>
            <a:r>
              <a:rPr lang="en-US" dirty="0"/>
              <a:t>OE = output enable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88926-2BE4-D3EA-9EC3-C986878C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26" y="1510052"/>
            <a:ext cx="7808633" cy="513417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9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67FD-8AC7-B06C-99DB-966794B8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Amplification needed?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16270-7904-5AAC-D093-5689EE361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472510" cy="3599316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𝐿𝑆𝐵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𝐹𝑆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𝑅𝑒𝑓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=20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𝑚𝑉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(0.0195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b="1" dirty="0">
                    <a:ea typeface="Calibri" panose="020F0502020204030204" pitchFamily="34" charset="0"/>
                    <a:cs typeface="Arial" panose="020B0604020202020204" pitchFamily="34" charset="0"/>
                  </a:rPr>
                  <a:t>Sensor LM45: gain of </a:t>
                </a:r>
                <a:r>
                  <a:rPr lang="en-US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10 mV/</a:t>
                </a:r>
                <a:r>
                  <a:rPr lang="en-US" dirty="0">
                    <a:effectLst/>
                    <a:ea typeface="Times New Roman" panose="02020603050405020304" pitchFamily="18" charset="0"/>
                  </a:rPr>
                  <a:t>°</a:t>
                </a:r>
                <a:r>
                  <a:rPr lang="en-US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C </a:t>
                </a:r>
                <a:endParaRPr lang="en-US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At 0°C =&gt; </a:t>
                </a:r>
                <a:r>
                  <a:rPr lang="en-US" b="1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Vout</a:t>
                </a:r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=0V and at 50°C =&gt; </a:t>
                </a:r>
                <a:r>
                  <a:rPr lang="en-US" b="1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Vout</a:t>
                </a:r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=0,5V</a:t>
                </a:r>
              </a:p>
              <a:p>
                <a:r>
                  <a:rPr lang="en-US" b="1" dirty="0">
                    <a:ea typeface="Calibri" panose="020F0502020204030204" pitchFamily="34" charset="0"/>
                    <a:cs typeface="Arial" panose="020B0604020202020204" pitchFamily="34" charset="0"/>
                  </a:rPr>
                  <a:t>ADC: </a:t>
                </a:r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At 0°C =&gt; Out=0h and at 50°C =&gt; Out=</a:t>
                </a:r>
                <a:r>
                  <a:rPr lang="en-US" b="1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FFh</a:t>
                </a:r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(255; 255*VLSB=Vin =&gt; Vin=4,99V)</a:t>
                </a:r>
              </a:p>
              <a:p>
                <a:r>
                  <a:rPr lang="en-US" b="1" dirty="0">
                    <a:ea typeface="Calibri" panose="020F0502020204030204" pitchFamily="34" charset="0"/>
                    <a:cs typeface="Arial" panose="020B0604020202020204" pitchFamily="34" charset="0"/>
                  </a:rPr>
                  <a:t>Conclusion: Amplification is needed (A=4,99/0,5=9,98)</a:t>
                </a:r>
              </a:p>
              <a:p>
                <a:r>
                  <a:rPr lang="en-US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=&gt; Choose an Operational Amplifier</a:t>
                </a:r>
              </a:p>
              <a:p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16270-7904-5AAC-D093-5689EE361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472510" cy="3599316"/>
              </a:xfrm>
              <a:blipFill>
                <a:blip r:embed="rId2"/>
                <a:stretch>
                  <a:fillRect l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44CD0DC-75A7-9AD1-2152-D84CB5BE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0"/>
          <a:stretch/>
        </p:blipFill>
        <p:spPr bwMode="auto">
          <a:xfrm>
            <a:off x="7637463" y="3571152"/>
            <a:ext cx="2656718" cy="113015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721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67FD-8AC7-B06C-99DB-966794B8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AD8603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6270-7904-5AAC-D093-5689EE36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Characteristics: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Low offset voltage: 50µV</a:t>
            </a:r>
          </a:p>
          <a:p>
            <a:pPr>
              <a:buFontTx/>
              <a:buChar char="-"/>
            </a:pPr>
            <a:r>
              <a:rPr lang="en-US" sz="2800" dirty="0">
                <a:ea typeface="Times New Roman" panose="02020603050405020304" pitchFamily="18" charset="0"/>
                <a:cs typeface="Arial" panose="020B0604020202020204" pitchFamily="34" charset="0"/>
              </a:rPr>
              <a:t>Single-supply operation: 5V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Precision amplifier</a:t>
            </a:r>
          </a:p>
          <a:p>
            <a:pPr>
              <a:buFontTx/>
              <a:buChar char="-"/>
            </a:pPr>
            <a:r>
              <a:rPr lang="en-US" sz="2800" dirty="0">
                <a:ea typeface="Times New Roman" panose="02020603050405020304" pitchFamily="18" charset="0"/>
                <a:cs typeface="Arial" panose="020B0604020202020204" pitchFamily="34" charset="0"/>
              </a:rPr>
              <a:t>High CMRR: 100dB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Rail-to-rail</a:t>
            </a:r>
          </a:p>
          <a:p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0121-EC82-11CD-3AFB-042205960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7091" y="2074414"/>
            <a:ext cx="3358478" cy="270917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42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8197-0156-5CB1-56D6-FFCF6326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Non-inverting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792F-24BD-2B76-8799-0B67A9F4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423211" cy="3599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=1+</m:t>
                      </m:r>
                      <m:f>
                        <m:fPr>
                          <m:ctrlPr>
                            <a:rPr lang="en-US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=9.98</m:t>
                      </m:r>
                    </m:oMath>
                  </m:oMathPara>
                </a14:m>
                <a:endParaRPr lang="en-US" sz="36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=8.98∗</m:t>
                    </m:r>
                    <m:sSub>
                      <m:sSubPr>
                        <m:ctrlP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𝑡𝑎𝑘𝑒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3600" b="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Ω 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𝑎𝑛𝑑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=8.98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sz="3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3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9792F-24BD-2B76-8799-0B67A9F4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423211" cy="359931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23E083-7E6A-B911-CB39-E30F1C9D9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091" y="2715323"/>
            <a:ext cx="3358478" cy="142735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1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2E2A-10CC-A0FE-CEC1-07C9592F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Implementing in Proteus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49F3-7980-22A6-035A-D0E3122D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4B80039-85E3-3B5A-C61E-6FDC14ED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9" y="2121426"/>
            <a:ext cx="10916670" cy="390270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603383-B9B3-05C3-C47D-4C938282C34B}"/>
                  </a:ext>
                </a:extLst>
              </p:cNvPr>
              <p:cNvSpPr txBox="1"/>
              <p:nvPr/>
            </p:nvSpPr>
            <p:spPr>
              <a:xfrm flipH="1">
                <a:off x="5373093" y="833865"/>
                <a:ext cx="5811742" cy="66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𝑉𝑜𝑢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𝑜𝑝𝑎𝑚𝑝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𝐿𝑆𝐵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=&gt;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𝑉𝑜𝑢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𝑜𝑝𝑎𝑚𝑝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𝐿𝑆𝐵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603383-B9B3-05C3-C47D-4C938282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73093" y="833865"/>
                <a:ext cx="5811742" cy="665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44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03BF-03F2-DE69-0E61-803DE627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Proteus: case 50°C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A9B983-A5AA-9328-1E31-13FA2C48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26806B-5AC3-4959-A3C0-7C89931B4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0" y="2130194"/>
            <a:ext cx="10175600" cy="36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DC1C1-3E04-265B-3C0D-CB06E879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Block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D4DF512-0E55-9B06-07AB-BC5E8DDE2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728" y="1601500"/>
            <a:ext cx="6654542" cy="3654999"/>
          </a:xfrm>
        </p:spPr>
      </p:pic>
    </p:spTree>
    <p:extLst>
      <p:ext uri="{BB962C8B-B14F-4D97-AF65-F5344CB8AC3E}">
        <p14:creationId xmlns:p14="http://schemas.microsoft.com/office/powerpoint/2010/main" val="114695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87E4-709A-F310-AEF0-C6D3E3BC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 Proteus: case 0°C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C5B9-6470-30B1-B614-01843A5BC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CEAD8-A8EC-D3DD-7D99-755B74E7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9" y="2181406"/>
            <a:ext cx="11016782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2575-6291-87D5-A96F-FC37AFCA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How does the LCD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3D7D-BFF8-52E4-BFE7-929C31B4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en-US" sz="1800" dirty="0"/>
              <a:t>2 polarized panel filters and electrodes</a:t>
            </a:r>
          </a:p>
          <a:p>
            <a:r>
              <a:rPr lang="en-US" sz="1800" dirty="0"/>
              <a:t>Principle of blocking light</a:t>
            </a:r>
          </a:p>
          <a:p>
            <a:r>
              <a:rPr lang="en-US" sz="1800" dirty="0"/>
              <a:t>Working:</a:t>
            </a:r>
          </a:p>
          <a:p>
            <a:pPr>
              <a:buFontTx/>
              <a:buChar char="-"/>
            </a:pPr>
            <a:r>
              <a:rPr lang="en-US" sz="1800" dirty="0"/>
              <a:t>Current applied to liquid crystal molecule</a:t>
            </a:r>
          </a:p>
          <a:p>
            <a:pPr>
              <a:buFontTx/>
              <a:buChar char="-"/>
            </a:pPr>
            <a:r>
              <a:rPr lang="en-US" sz="1800" dirty="0"/>
              <a:t>Molecule tends to untwist</a:t>
            </a:r>
          </a:p>
          <a:p>
            <a:pPr>
              <a:buFontTx/>
              <a:buChar char="-"/>
            </a:pPr>
            <a:r>
              <a:rPr lang="en-US" sz="1800" dirty="0"/>
              <a:t>Angle of light changes</a:t>
            </a:r>
          </a:p>
          <a:p>
            <a:pPr>
              <a:buFontTx/>
              <a:buChar char="-"/>
            </a:pPr>
            <a:r>
              <a:rPr lang="en-US" sz="1800" dirty="0"/>
              <a:t>Angle of polarizing filter changes</a:t>
            </a:r>
          </a:p>
          <a:p>
            <a:pPr marL="0" indent="0">
              <a:buNone/>
            </a:pPr>
            <a:r>
              <a:rPr lang="en-US" sz="1800" dirty="0"/>
              <a:t>-&gt; that area becomes blank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95FD0-5DCE-81BC-185C-5E65E4B1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90" y="1286452"/>
            <a:ext cx="6303134" cy="42546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82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C1C1-3E04-265B-3C0D-CB06E879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How does the LCD work?</a:t>
            </a:r>
          </a:p>
        </p:txBody>
      </p:sp>
      <p:sp>
        <p:nvSpPr>
          <p:cNvPr id="55" name="Content Placeholder 39">
            <a:extLst>
              <a:ext uri="{FF2B5EF4-FFF2-40B4-BE49-F238E27FC236}">
                <a16:creationId xmlns:a16="http://schemas.microsoft.com/office/drawing/2014/main" id="{547C32DF-163E-8207-56A7-EE5F5632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4592593" cy="3767899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HD44780U standard communication</a:t>
            </a:r>
          </a:p>
          <a:p>
            <a:r>
              <a:rPr lang="en-US" sz="2000" dirty="0"/>
              <a:t>Chosen LCD: LM016L (16x2 display)</a:t>
            </a:r>
          </a:p>
          <a:p>
            <a:r>
              <a:rPr lang="en-US" sz="2000" dirty="0"/>
              <a:t>Signals:</a:t>
            </a:r>
          </a:p>
          <a:p>
            <a:pPr>
              <a:buFontTx/>
              <a:buChar char="-"/>
            </a:pPr>
            <a:r>
              <a:rPr lang="en-US" sz="2000" dirty="0"/>
              <a:t>RS: 0 (command), 1 (information)</a:t>
            </a:r>
          </a:p>
          <a:p>
            <a:pPr>
              <a:buFontTx/>
              <a:buChar char="-"/>
            </a:pPr>
            <a:r>
              <a:rPr lang="en-US" sz="2000" dirty="0"/>
              <a:t>RW: 0 (write), 1 (read)</a:t>
            </a:r>
          </a:p>
          <a:p>
            <a:pPr>
              <a:buFontTx/>
              <a:buChar char="-"/>
            </a:pPr>
            <a:r>
              <a:rPr lang="en-US" sz="2000" dirty="0"/>
              <a:t>EN: low when setting other lines, put in high for a min period of time (230 ns for writing), then in low again</a:t>
            </a:r>
          </a:p>
          <a:p>
            <a:pPr>
              <a:buFontTx/>
              <a:buChar char="-"/>
            </a:pPr>
            <a:r>
              <a:rPr lang="en-US" sz="2000" dirty="0"/>
              <a:t>D0…D7: data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69DD-5B77-2DCB-BC1C-BBFBEAC4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90" y="1444031"/>
            <a:ext cx="6303134" cy="393945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Content Placeholder 5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DB088C17-5362-14D5-42EF-23402109D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15" y="609600"/>
            <a:ext cx="6301483" cy="56083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63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B34F-5A1A-C084-FE2F-58DB4ACD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Commands for the LCD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1695B80-40E0-0F42-281E-D570677FD3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20791" y="2067340"/>
          <a:ext cx="9613860" cy="4044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3427">
                  <a:extLst>
                    <a:ext uri="{9D8B030D-6E8A-4147-A177-3AD203B41FA5}">
                      <a16:colId xmlns:a16="http://schemas.microsoft.com/office/drawing/2014/main" val="2247143314"/>
                    </a:ext>
                  </a:extLst>
                </a:gridCol>
                <a:gridCol w="661095">
                  <a:extLst>
                    <a:ext uri="{9D8B030D-6E8A-4147-A177-3AD203B41FA5}">
                      <a16:colId xmlns:a16="http://schemas.microsoft.com/office/drawing/2014/main" val="2150108832"/>
                    </a:ext>
                  </a:extLst>
                </a:gridCol>
                <a:gridCol w="846963">
                  <a:extLst>
                    <a:ext uri="{9D8B030D-6E8A-4147-A177-3AD203B41FA5}">
                      <a16:colId xmlns:a16="http://schemas.microsoft.com/office/drawing/2014/main" val="55904301"/>
                    </a:ext>
                  </a:extLst>
                </a:gridCol>
                <a:gridCol w="877233">
                  <a:extLst>
                    <a:ext uri="{9D8B030D-6E8A-4147-A177-3AD203B41FA5}">
                      <a16:colId xmlns:a16="http://schemas.microsoft.com/office/drawing/2014/main" val="4046828688"/>
                    </a:ext>
                  </a:extLst>
                </a:gridCol>
                <a:gridCol w="254887">
                  <a:extLst>
                    <a:ext uri="{9D8B030D-6E8A-4147-A177-3AD203B41FA5}">
                      <a16:colId xmlns:a16="http://schemas.microsoft.com/office/drawing/2014/main" val="2946880119"/>
                    </a:ext>
                  </a:extLst>
                </a:gridCol>
                <a:gridCol w="280610">
                  <a:extLst>
                    <a:ext uri="{9D8B030D-6E8A-4147-A177-3AD203B41FA5}">
                      <a16:colId xmlns:a16="http://schemas.microsoft.com/office/drawing/2014/main" val="2670905781"/>
                    </a:ext>
                  </a:extLst>
                </a:gridCol>
                <a:gridCol w="267749">
                  <a:extLst>
                    <a:ext uri="{9D8B030D-6E8A-4147-A177-3AD203B41FA5}">
                      <a16:colId xmlns:a16="http://schemas.microsoft.com/office/drawing/2014/main" val="1139315767"/>
                    </a:ext>
                  </a:extLst>
                </a:gridCol>
                <a:gridCol w="274179">
                  <a:extLst>
                    <a:ext uri="{9D8B030D-6E8A-4147-A177-3AD203B41FA5}">
                      <a16:colId xmlns:a16="http://schemas.microsoft.com/office/drawing/2014/main" val="237485865"/>
                    </a:ext>
                  </a:extLst>
                </a:gridCol>
                <a:gridCol w="270963">
                  <a:extLst>
                    <a:ext uri="{9D8B030D-6E8A-4147-A177-3AD203B41FA5}">
                      <a16:colId xmlns:a16="http://schemas.microsoft.com/office/drawing/2014/main" val="3343472920"/>
                    </a:ext>
                  </a:extLst>
                </a:gridCol>
                <a:gridCol w="272571">
                  <a:extLst>
                    <a:ext uri="{9D8B030D-6E8A-4147-A177-3AD203B41FA5}">
                      <a16:colId xmlns:a16="http://schemas.microsoft.com/office/drawing/2014/main" val="188631957"/>
                    </a:ext>
                  </a:extLst>
                </a:gridCol>
                <a:gridCol w="271768">
                  <a:extLst>
                    <a:ext uri="{9D8B030D-6E8A-4147-A177-3AD203B41FA5}">
                      <a16:colId xmlns:a16="http://schemas.microsoft.com/office/drawing/2014/main" val="2976349124"/>
                    </a:ext>
                  </a:extLst>
                </a:gridCol>
                <a:gridCol w="272170">
                  <a:extLst>
                    <a:ext uri="{9D8B030D-6E8A-4147-A177-3AD203B41FA5}">
                      <a16:colId xmlns:a16="http://schemas.microsoft.com/office/drawing/2014/main" val="3809177973"/>
                    </a:ext>
                  </a:extLst>
                </a:gridCol>
                <a:gridCol w="271969">
                  <a:extLst>
                    <a:ext uri="{9D8B030D-6E8A-4147-A177-3AD203B41FA5}">
                      <a16:colId xmlns:a16="http://schemas.microsoft.com/office/drawing/2014/main" val="2024882022"/>
                    </a:ext>
                  </a:extLst>
                </a:gridCol>
                <a:gridCol w="272069">
                  <a:extLst>
                    <a:ext uri="{9D8B030D-6E8A-4147-A177-3AD203B41FA5}">
                      <a16:colId xmlns:a16="http://schemas.microsoft.com/office/drawing/2014/main" val="2997120511"/>
                    </a:ext>
                  </a:extLst>
                </a:gridCol>
                <a:gridCol w="272018">
                  <a:extLst>
                    <a:ext uri="{9D8B030D-6E8A-4147-A177-3AD203B41FA5}">
                      <a16:colId xmlns:a16="http://schemas.microsoft.com/office/drawing/2014/main" val="3258279830"/>
                    </a:ext>
                  </a:extLst>
                </a:gridCol>
                <a:gridCol w="272043">
                  <a:extLst>
                    <a:ext uri="{9D8B030D-6E8A-4147-A177-3AD203B41FA5}">
                      <a16:colId xmlns:a16="http://schemas.microsoft.com/office/drawing/2014/main" val="1173057027"/>
                    </a:ext>
                  </a:extLst>
                </a:gridCol>
                <a:gridCol w="263532">
                  <a:extLst>
                    <a:ext uri="{9D8B030D-6E8A-4147-A177-3AD203B41FA5}">
                      <a16:colId xmlns:a16="http://schemas.microsoft.com/office/drawing/2014/main" val="3423811691"/>
                    </a:ext>
                  </a:extLst>
                </a:gridCol>
                <a:gridCol w="842306">
                  <a:extLst>
                    <a:ext uri="{9D8B030D-6E8A-4147-A177-3AD203B41FA5}">
                      <a16:colId xmlns:a16="http://schemas.microsoft.com/office/drawing/2014/main" val="3411623075"/>
                    </a:ext>
                  </a:extLst>
                </a:gridCol>
                <a:gridCol w="1426308">
                  <a:extLst>
                    <a:ext uri="{9D8B030D-6E8A-4147-A177-3AD203B41FA5}">
                      <a16:colId xmlns:a16="http://schemas.microsoft.com/office/drawing/2014/main" val="1640900254"/>
                    </a:ext>
                  </a:extLst>
                </a:gridCol>
              </a:tblGrid>
              <a:tr h="540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Instruction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RS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R/W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D7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D6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D5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D4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D3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D2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Hex code (D7…D0)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2355932234"/>
                  </a:ext>
                </a:extLst>
              </a:tr>
              <a:tr h="4769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16x2 LCD (init)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38h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2564657210"/>
                  </a:ext>
                </a:extLst>
              </a:tr>
              <a:tr h="287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Place cursor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0Eh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966227579"/>
                  </a:ext>
                </a:extLst>
              </a:tr>
              <a:tr h="287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Clear display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01h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3260584159"/>
                  </a:ext>
                </a:extLst>
              </a:tr>
              <a:tr h="540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Write a character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ASCII code for the character (D0=LSB and D7=MSB)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22529"/>
                  </a:ext>
                </a:extLst>
              </a:tr>
              <a:tr h="540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Move cursor on line 2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C0h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1570447442"/>
                  </a:ext>
                </a:extLst>
              </a:tr>
              <a:tr h="540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Move cursor on line 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80h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1286480442"/>
                  </a:ext>
                </a:extLst>
              </a:tr>
              <a:tr h="287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Cursor off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0Ch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4012658118"/>
                  </a:ext>
                </a:extLst>
              </a:tr>
              <a:tr h="5409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Display off, cursor off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8h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2808" marR="82808" marT="0" marB="0"/>
                </a:tc>
                <a:extLst>
                  <a:ext uri="{0D108BD9-81ED-4DB2-BD59-A6C34878D82A}">
                    <a16:rowId xmlns:a16="http://schemas.microsoft.com/office/drawing/2014/main" val="319464640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F07430-50E8-63C0-AE21-2AB44F926306}"/>
              </a:ext>
            </a:extLst>
          </p:cNvPr>
          <p:cNvSpPr txBox="1"/>
          <p:nvPr/>
        </p:nvSpPr>
        <p:spPr>
          <a:xfrm>
            <a:off x="402459" y="6104772"/>
            <a:ext cx="11789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After setting the signals for every instruction, the EN signal needs to be put from LOW to HIGH, then after the minimum period again in LOW.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9E242-2987-4CF6-42F3-1D5F7D82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055" y="615787"/>
            <a:ext cx="2135945" cy="13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76E4-A5C5-7956-DE51-9E5091A0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Writing on the LCD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078B5-3CD3-8A43-5BA2-69F88446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978" y="640080"/>
            <a:ext cx="3346704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C9A403B-78BD-8A9F-7346-9467DDEB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70892" y="-216012"/>
            <a:ext cx="17916929" cy="9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B1E94C2E-A34A-844E-F860-20A6AA536E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2253" y="2423651"/>
          <a:ext cx="6080760" cy="3561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415144151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959562291"/>
                    </a:ext>
                  </a:extLst>
                </a:gridCol>
                <a:gridCol w="421640">
                  <a:extLst>
                    <a:ext uri="{9D8B030D-6E8A-4147-A177-3AD203B41FA5}">
                      <a16:colId xmlns:a16="http://schemas.microsoft.com/office/drawing/2014/main" val="2417337232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48233242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177200737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167599474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885841838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3727067716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146289262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344814839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76975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Instr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R/W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D6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187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Init LCD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455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Cursor 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93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V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4639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304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4039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0778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New line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37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V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187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03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328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408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977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0985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U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914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Cursor off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708261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31425438-6101-95A7-AB0A-B0E35B28A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05355" y="-2160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414-BD02-E6A8-583C-C4EE8D67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on the LCD</a:t>
            </a:r>
          </a:p>
        </p:txBody>
      </p:sp>
      <p:pic>
        <p:nvPicPr>
          <p:cNvPr id="4" name="lcd_sim">
            <a:hlinkClick r:id="" action="ppaction://media"/>
            <a:extLst>
              <a:ext uri="{FF2B5EF4-FFF2-40B4-BE49-F238E27FC236}">
                <a16:creationId xmlns:a16="http://schemas.microsoft.com/office/drawing/2014/main" id="{07867471-C210-D290-BAB6-51D05B26A4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6227" y="2280529"/>
            <a:ext cx="7399545" cy="4162474"/>
          </a:xfrm>
        </p:spPr>
      </p:pic>
    </p:spTree>
    <p:extLst>
      <p:ext uri="{BB962C8B-B14F-4D97-AF65-F5344CB8AC3E}">
        <p14:creationId xmlns:p14="http://schemas.microsoft.com/office/powerpoint/2010/main" val="329847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67FD-8AC7-B06C-99DB-966794B8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Choosing the Microcontroller (80C51 family)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6270-7904-5AAC-D093-5689EE36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Main characteristics (usually):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4kB internal ROM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128B internal RAM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Some signals: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ALE/PROG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PSEN: external program memory read strobe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EA (External Access Enable)/</a:t>
            </a:r>
            <a:r>
              <a:rPr lang="en-US" sz="2000" b="1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Vpp</a:t>
            </a:r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	    EA low -&gt; external memory code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	    EA high -&gt; internal memory code</a:t>
            </a:r>
            <a:endParaRPr lang="en-US" sz="2000" b="1" dirty="0">
              <a:solidFill>
                <a:srgbClr val="FFFFFF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2636671-98DF-66CB-5A40-0D7709C6F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33" y="1299181"/>
            <a:ext cx="4178419" cy="42528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219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8197-0156-5CB1-56D6-FFCF6326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03" y="820278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/>
              <a:t>Microcontrollers from the 80C51 </a:t>
            </a:r>
            <a:r>
              <a:rPr lang="en-US" sz="3400" dirty="0" err="1"/>
              <a:t>familiy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792F-24BD-2B76-8799-0B67A9F44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AE8E0-7E0C-EFD3-3BA1-FF65D6C1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94094"/>
              </p:ext>
            </p:extLst>
          </p:nvPr>
        </p:nvGraphicFramePr>
        <p:xfrm>
          <a:off x="690908" y="2544979"/>
          <a:ext cx="10917648" cy="247645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614369">
                  <a:extLst>
                    <a:ext uri="{9D8B030D-6E8A-4147-A177-3AD203B41FA5}">
                      <a16:colId xmlns:a16="http://schemas.microsoft.com/office/drawing/2014/main" val="1669909786"/>
                    </a:ext>
                  </a:extLst>
                </a:gridCol>
                <a:gridCol w="2057728">
                  <a:extLst>
                    <a:ext uri="{9D8B030D-6E8A-4147-A177-3AD203B41FA5}">
                      <a16:colId xmlns:a16="http://schemas.microsoft.com/office/drawing/2014/main" val="3298848392"/>
                    </a:ext>
                  </a:extLst>
                </a:gridCol>
                <a:gridCol w="806909">
                  <a:extLst>
                    <a:ext uri="{9D8B030D-6E8A-4147-A177-3AD203B41FA5}">
                      <a16:colId xmlns:a16="http://schemas.microsoft.com/office/drawing/2014/main" val="1694480205"/>
                    </a:ext>
                  </a:extLst>
                </a:gridCol>
                <a:gridCol w="823651">
                  <a:extLst>
                    <a:ext uri="{9D8B030D-6E8A-4147-A177-3AD203B41FA5}">
                      <a16:colId xmlns:a16="http://schemas.microsoft.com/office/drawing/2014/main" val="758964731"/>
                    </a:ext>
                  </a:extLst>
                </a:gridCol>
                <a:gridCol w="1374900">
                  <a:extLst>
                    <a:ext uri="{9D8B030D-6E8A-4147-A177-3AD203B41FA5}">
                      <a16:colId xmlns:a16="http://schemas.microsoft.com/office/drawing/2014/main" val="2648993754"/>
                    </a:ext>
                  </a:extLst>
                </a:gridCol>
                <a:gridCol w="1811749">
                  <a:extLst>
                    <a:ext uri="{9D8B030D-6E8A-4147-A177-3AD203B41FA5}">
                      <a16:colId xmlns:a16="http://schemas.microsoft.com/office/drawing/2014/main" val="1785561887"/>
                    </a:ext>
                  </a:extLst>
                </a:gridCol>
                <a:gridCol w="1517344">
                  <a:extLst>
                    <a:ext uri="{9D8B030D-6E8A-4147-A177-3AD203B41FA5}">
                      <a16:colId xmlns:a16="http://schemas.microsoft.com/office/drawing/2014/main" val="3115355537"/>
                    </a:ext>
                  </a:extLst>
                </a:gridCol>
                <a:gridCol w="943361">
                  <a:extLst>
                    <a:ext uri="{9D8B030D-6E8A-4147-A177-3AD203B41FA5}">
                      <a16:colId xmlns:a16="http://schemas.microsoft.com/office/drawing/2014/main" val="1390694091"/>
                    </a:ext>
                  </a:extLst>
                </a:gridCol>
                <a:gridCol w="967637">
                  <a:extLst>
                    <a:ext uri="{9D8B030D-6E8A-4147-A177-3AD203B41FA5}">
                      <a16:colId xmlns:a16="http://schemas.microsoft.com/office/drawing/2014/main" val="1761194482"/>
                    </a:ext>
                  </a:extLst>
                </a:gridCol>
              </a:tblGrid>
              <a:tr h="718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 dirty="0"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en-US" sz="21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21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 dirty="0">
                          <a:solidFill>
                            <a:schemeClr val="tx1"/>
                          </a:solidFill>
                          <a:effectLst/>
                        </a:rPr>
                        <a:t>RAM size</a:t>
                      </a:r>
                      <a:endParaRPr lang="en-US" sz="21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>
                          <a:solidFill>
                            <a:schemeClr val="tx1"/>
                          </a:solidFill>
                          <a:effectLst/>
                        </a:rPr>
                        <a:t>ROM size</a:t>
                      </a:r>
                      <a:endParaRPr lang="en-US" sz="21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>
                          <a:solidFill>
                            <a:schemeClr val="tx1"/>
                          </a:solidFill>
                          <a:effectLst/>
                        </a:rPr>
                        <a:t>Voltage range (V)</a:t>
                      </a:r>
                      <a:endParaRPr lang="en-US" sz="21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 dirty="0">
                          <a:solidFill>
                            <a:schemeClr val="tx1"/>
                          </a:solidFill>
                          <a:effectLst/>
                        </a:rPr>
                        <a:t>Clock frequency (MHz)</a:t>
                      </a:r>
                      <a:endParaRPr lang="en-US" sz="21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>
                          <a:solidFill>
                            <a:schemeClr val="tx1"/>
                          </a:solidFill>
                          <a:effectLst/>
                        </a:rPr>
                        <a:t>I/O ports</a:t>
                      </a:r>
                      <a:endParaRPr lang="en-US" sz="21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>
                          <a:solidFill>
                            <a:schemeClr val="tx1"/>
                          </a:solidFill>
                          <a:effectLst/>
                        </a:rPr>
                        <a:t>ADC intern</a:t>
                      </a:r>
                      <a:endParaRPr lang="en-US" sz="21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b="1" cap="none" spc="30">
                          <a:solidFill>
                            <a:schemeClr val="tx1"/>
                          </a:solidFill>
                          <a:effectLst/>
                        </a:rPr>
                        <a:t>Price (RON)</a:t>
                      </a:r>
                      <a:endParaRPr lang="en-US" sz="21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20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202879"/>
                  </a:ext>
                </a:extLst>
              </a:tr>
              <a:tr h="293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</a:pPr>
                      <a:r>
                        <a:rPr lang="en-US" sz="1600" kern="0" cap="none" spc="0">
                          <a:solidFill>
                            <a:schemeClr val="tx1"/>
                          </a:solidFill>
                          <a:effectLst/>
                        </a:rPr>
                        <a:t>C8051F986-C-GU</a:t>
                      </a:r>
                      <a:endParaRPr lang="en-US" sz="1600" b="1" kern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512x8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8kx8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1.8…3.6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16.53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789190"/>
                  </a:ext>
                </a:extLst>
              </a:tr>
              <a:tr h="293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rgbClr val="000000"/>
                          </a:solidFill>
                          <a:effectLst/>
                        </a:rPr>
                        <a:t>2.</a:t>
                      </a:r>
                      <a:endParaRPr lang="en-US" sz="1600" b="1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</a:pPr>
                      <a:r>
                        <a:rPr lang="en-US" sz="1600" kern="0" cap="none" spc="0">
                          <a:solidFill>
                            <a:srgbClr val="000000"/>
                          </a:solidFill>
                          <a:effectLst/>
                        </a:rPr>
                        <a:t>AT89LP828-20AU</a:t>
                      </a:r>
                      <a:endParaRPr lang="en-US" sz="1600" b="1" kern="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768x8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8kx8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rgbClr val="000000"/>
                          </a:solidFill>
                          <a:effectLst/>
                        </a:rPr>
                        <a:t>2.4…5.5</a:t>
                      </a:r>
                      <a:endParaRPr lang="en-US" sz="1600" cap="non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15.15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61362"/>
                  </a:ext>
                </a:extLst>
              </a:tr>
              <a:tr h="293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</a:pPr>
                      <a:r>
                        <a:rPr lang="en-US" sz="1600" kern="0" cap="none" spc="0">
                          <a:solidFill>
                            <a:schemeClr val="tx1"/>
                          </a:solidFill>
                          <a:effectLst/>
                        </a:rPr>
                        <a:t>AT89LP51RB2-20JU</a:t>
                      </a:r>
                      <a:endParaRPr lang="en-US" sz="1600" b="1" kern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256x8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24kx8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2.4…5.5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19.85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767266"/>
                  </a:ext>
                </a:extLst>
              </a:tr>
              <a:tr h="293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rgbClr val="000000"/>
                          </a:solidFill>
                          <a:effectLst/>
                        </a:rPr>
                        <a:t>4.</a:t>
                      </a:r>
                      <a:endParaRPr lang="en-US" sz="1600" b="1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</a:pPr>
                      <a:r>
                        <a:rPr lang="en-US" sz="1600" kern="0" cap="none" spc="0">
                          <a:solidFill>
                            <a:srgbClr val="000000"/>
                          </a:solidFill>
                          <a:effectLst/>
                        </a:rPr>
                        <a:t>AT89LP51-20JU</a:t>
                      </a:r>
                      <a:endParaRPr lang="en-US" sz="1600" b="1" kern="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256x8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4kx8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2.4…5.5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cap="non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600" cap="non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600" cap="non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17.08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73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19154"/>
                  </a:ext>
                </a:extLst>
              </a:tr>
              <a:tr h="293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5.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</a:pPr>
                      <a:r>
                        <a:rPr lang="en-US" sz="1600" kern="0" cap="none" spc="0" dirty="0">
                          <a:solidFill>
                            <a:schemeClr val="tx1"/>
                          </a:solidFill>
                          <a:effectLst/>
                        </a:rPr>
                        <a:t>AT89LP51RB2-20AU</a:t>
                      </a:r>
                      <a:endParaRPr lang="en-US" sz="1600" b="1" kern="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256x8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24kx8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2.4…5.5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18.96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52388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40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21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2E2A-10CC-A0FE-CEC1-07C9592F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400" kern="0" cap="none" spc="0">
                <a:solidFill>
                  <a:srgbClr val="FFFFFF"/>
                </a:solidFill>
                <a:effectLst/>
              </a:rPr>
              <a:t>AT89LP51RB2-20AU</a:t>
            </a:r>
            <a:br>
              <a:rPr lang="en-US" sz="2400" b="1" kern="0" cap="none" spc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microcontroller 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A481138-2174-DF12-66DB-3652372E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C6E9583-0409-63F3-0556-3FE9451BF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5" y="1216115"/>
            <a:ext cx="5629268" cy="441897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941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83FC-809B-7D8F-713D-6375E5477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1" y="356392"/>
            <a:ext cx="1044238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Complete electrical schematic in Proteus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368AB6-DCCF-74FB-5118-3AF9D205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endParaRPr lang="en-US" sz="1900" dirty="0"/>
          </a:p>
        </p:txBody>
      </p:sp>
      <p:pic>
        <p:nvPicPr>
          <p:cNvPr id="3" name="Picture 2" descr="A picture containing text, diagram, number, plan&#10;&#10;Description automatically generated">
            <a:extLst>
              <a:ext uri="{FF2B5EF4-FFF2-40B4-BE49-F238E27FC236}">
                <a16:creationId xmlns:a16="http://schemas.microsoft.com/office/drawing/2014/main" id="{61350AD2-B48D-BD60-6BC4-8DF2CBF41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43" y="1097071"/>
            <a:ext cx="8395189" cy="57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B34F-5A1A-C084-FE2F-58DB4ACD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temperature sensors</a:t>
            </a:r>
          </a:p>
        </p:txBody>
      </p:sp>
      <p:pic>
        <p:nvPicPr>
          <p:cNvPr id="1026" name="Picture 2" descr="IC sensors">
            <a:extLst>
              <a:ext uri="{FF2B5EF4-FFF2-40B4-BE49-F238E27FC236}">
                <a16:creationId xmlns:a16="http://schemas.microsoft.com/office/drawing/2014/main" id="{463A6FAA-C662-09CD-3034-DFA53436D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94" y="1989296"/>
            <a:ext cx="7200412" cy="47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351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AEB60-59F7-C717-D3B1-45ECD7AF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Crystal oscillator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522-5A7A-B843-1D85-BBDC6D0C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Between XTAL1 XTAL2, inverting amplifier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Capacitors ensure phase stability + frequency selection from the crystal oscillator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E1604-8826-9EA8-2F04-471630ED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33" y="1148536"/>
            <a:ext cx="4178419" cy="455413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761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FC844-808C-6B8A-2188-746D89A5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4808-29C4-4C05-8446-4F72C9F4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2000" dirty="0"/>
              <a:t>PLUS Button on external interrupt INT0</a:t>
            </a:r>
          </a:p>
          <a:p>
            <a:r>
              <a:rPr lang="en-US" sz="2000" dirty="0"/>
              <a:t>MINUS on INT1</a:t>
            </a:r>
          </a:p>
        </p:txBody>
      </p:sp>
      <p:pic>
        <p:nvPicPr>
          <p:cNvPr id="4" name="Picture 3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193199F9-161B-5931-C8D8-89E0B953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1798935"/>
            <a:ext cx="6269479" cy="326012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841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02BAE-D3F4-A3E5-276F-53E96986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Relay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2B2C-D245-2308-C910-9FD67FD1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Output ‘1’ from </a:t>
            </a:r>
            <a:r>
              <a:rPr lang="en-US" sz="2000" dirty="0" err="1">
                <a:solidFill>
                  <a:srgbClr val="FFFFFF"/>
                </a:solidFill>
              </a:rPr>
              <a:t>uC</a:t>
            </a:r>
            <a:r>
              <a:rPr lang="en-US" sz="2000" dirty="0">
                <a:solidFill>
                  <a:srgbClr val="FFFFFF"/>
                </a:solidFill>
              </a:rPr>
              <a:t> =&gt; transistor ON =&gt; current flow =&gt; metallic arch pushed towards the coil with magnetic core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Output ‘0’ =&gt; metallic arch pushed away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2180461-E64D-6AE9-567B-B666F963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5" y="1159823"/>
            <a:ext cx="5629268" cy="45315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1292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D3769-3890-DD73-7E6A-86FBCEA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/>
              <a:t>Voltage Regulator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002A-47CE-B205-3486-14D6D50A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2000" dirty="0"/>
              <a:t>Gives at output 5V to supply the electronic devices</a:t>
            </a:r>
          </a:p>
          <a:p>
            <a:r>
              <a:rPr lang="en-US" sz="2000" dirty="0"/>
              <a:t>Decoupling capacitors for eliminating the noise</a:t>
            </a:r>
          </a:p>
        </p:txBody>
      </p:sp>
      <p:pic>
        <p:nvPicPr>
          <p:cNvPr id="4" name="Picture 3" descr="A diagram of a circuit&#10;&#10;Description automatically generated with low confidence">
            <a:extLst>
              <a:ext uri="{FF2B5EF4-FFF2-40B4-BE49-F238E27FC236}">
                <a16:creationId xmlns:a16="http://schemas.microsoft.com/office/drawing/2014/main" id="{AB46AA28-AC18-119A-73DD-938D67B4D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2198615"/>
            <a:ext cx="6269479" cy="24607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9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4A37-F92A-1F67-AD15-9496129C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6C543-6E44-9EFE-F612-D146800B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20" y="1494633"/>
            <a:ext cx="7932559" cy="53633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BF389-4AB8-EFBB-9B43-61B24ABA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1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76E4-A5C5-7956-DE51-9E5091A0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Semiconductor-based IC temperature sensor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C9A403B-78BD-8A9F-7346-9467DDEB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70892" y="-216012"/>
            <a:ext cx="17916929" cy="9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9F42FD-3A8E-13CC-4848-3608064B4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035018"/>
              </p:ext>
            </p:extLst>
          </p:nvPr>
        </p:nvGraphicFramePr>
        <p:xfrm>
          <a:off x="681037" y="2981388"/>
          <a:ext cx="10830646" cy="2309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4463">
                  <a:extLst>
                    <a:ext uri="{9D8B030D-6E8A-4147-A177-3AD203B41FA5}">
                      <a16:colId xmlns:a16="http://schemas.microsoft.com/office/drawing/2014/main" val="3788848331"/>
                    </a:ext>
                  </a:extLst>
                </a:gridCol>
                <a:gridCol w="2233104">
                  <a:extLst>
                    <a:ext uri="{9D8B030D-6E8A-4147-A177-3AD203B41FA5}">
                      <a16:colId xmlns:a16="http://schemas.microsoft.com/office/drawing/2014/main" val="1304159880"/>
                    </a:ext>
                  </a:extLst>
                </a:gridCol>
                <a:gridCol w="1272630">
                  <a:extLst>
                    <a:ext uri="{9D8B030D-6E8A-4147-A177-3AD203B41FA5}">
                      <a16:colId xmlns:a16="http://schemas.microsoft.com/office/drawing/2014/main" val="1100540237"/>
                    </a:ext>
                  </a:extLst>
                </a:gridCol>
                <a:gridCol w="1058238">
                  <a:extLst>
                    <a:ext uri="{9D8B030D-6E8A-4147-A177-3AD203B41FA5}">
                      <a16:colId xmlns:a16="http://schemas.microsoft.com/office/drawing/2014/main" val="1061772359"/>
                    </a:ext>
                  </a:extLst>
                </a:gridCol>
                <a:gridCol w="1317652">
                  <a:extLst>
                    <a:ext uri="{9D8B030D-6E8A-4147-A177-3AD203B41FA5}">
                      <a16:colId xmlns:a16="http://schemas.microsoft.com/office/drawing/2014/main" val="1428282073"/>
                    </a:ext>
                  </a:extLst>
                </a:gridCol>
                <a:gridCol w="2205233">
                  <a:extLst>
                    <a:ext uri="{9D8B030D-6E8A-4147-A177-3AD203B41FA5}">
                      <a16:colId xmlns:a16="http://schemas.microsoft.com/office/drawing/2014/main" val="196025197"/>
                    </a:ext>
                  </a:extLst>
                </a:gridCol>
                <a:gridCol w="1180442">
                  <a:extLst>
                    <a:ext uri="{9D8B030D-6E8A-4147-A177-3AD203B41FA5}">
                      <a16:colId xmlns:a16="http://schemas.microsoft.com/office/drawing/2014/main" val="955819353"/>
                    </a:ext>
                  </a:extLst>
                </a:gridCol>
                <a:gridCol w="918884">
                  <a:extLst>
                    <a:ext uri="{9D8B030D-6E8A-4147-A177-3AD203B41FA5}">
                      <a16:colId xmlns:a16="http://schemas.microsoft.com/office/drawing/2014/main" val="3339071355"/>
                    </a:ext>
                  </a:extLst>
                </a:gridCol>
              </a:tblGrid>
              <a:tr h="5647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Temp range (°C)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Gain (mV/°C)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Supply voltage (V)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Supply current when measuring (µA)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Accuracy (°C)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Price (RON)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533332075"/>
                  </a:ext>
                </a:extLst>
              </a:tr>
              <a:tr h="300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800">
                          <a:effectLst/>
                        </a:rPr>
                        <a:t>1.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TMP236AQDBZRQ1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-10   +125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19.5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3.1…5.5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14.5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+/-2.5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6.53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45752336"/>
                  </a:ext>
                </a:extLst>
              </a:tr>
              <a:tr h="30040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2.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MAX6611AUT+T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-40   +125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4.5…5.5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+/-1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23.51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1916377028"/>
                  </a:ext>
                </a:extLst>
              </a:tr>
              <a:tr h="30040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3.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MAX6605MXK+T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-55   +125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11.9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2.7…5.5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+/-0.75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10.00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1410278297"/>
                  </a:ext>
                </a:extLst>
              </a:tr>
              <a:tr h="30040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4.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TMP235A2DBZR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-40   +150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2.3…5.5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+/-0.5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6.93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4213471342"/>
                  </a:ext>
                </a:extLst>
              </a:tr>
              <a:tr h="543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5.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LMT70YFQT</a:t>
                      </a:r>
                      <a:endParaRPr lang="en-US" sz="1500">
                        <a:effectLst/>
                      </a:endParaRP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5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-55   +150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5.194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2.2…5.5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+/-0.2°C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12.73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2617" marR="92617" marT="0" marB="0"/>
                </a:tc>
                <a:extLst>
                  <a:ext uri="{0D108BD9-81ED-4DB2-BD59-A6C34878D82A}">
                    <a16:rowId xmlns:a16="http://schemas.microsoft.com/office/drawing/2014/main" val="121854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1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67FD-8AC7-B06C-99DB-966794B8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Semiconductor-based IC 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6270-7904-5AAC-D093-5689EE36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2336873"/>
            <a:ext cx="651650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LMT70YFQT </a:t>
            </a:r>
          </a:p>
          <a:p>
            <a:r>
              <a:rPr lang="en-US" dirty="0"/>
              <a:t>an ultra-small, high-precision, low-power CMOS analog temperature sensor</a:t>
            </a:r>
          </a:p>
          <a:p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B2D79EF5-F845-9DED-0DDA-713D34DC5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3" r="12145"/>
          <a:stretch/>
        </p:blipFill>
        <p:spPr>
          <a:xfrm>
            <a:off x="794325" y="2336872"/>
            <a:ext cx="2692907" cy="35987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082" name="Picture 10" descr="Thumbnail 1">
            <a:extLst>
              <a:ext uri="{FF2B5EF4-FFF2-40B4-BE49-F238E27FC236}">
                <a16:creationId xmlns:a16="http://schemas.microsoft.com/office/drawing/2014/main" id="{94ACE2C4-5F51-70A4-D340-94B9A5E1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87" y="214766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2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5232C-75B8-D597-D69C-4F8C9B43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Types of humidity sensors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4C98B-8B68-118F-6B3E-A360E10D11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5104843" cy="3599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>
                    <a:solidFill>
                      <a:srgbClr val="FFFFFF"/>
                    </a:solidFill>
                  </a:rPr>
                  <a:t>1. Capacitive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Thin strip of hygroscopic polymer film as dielectric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2800" b="0" dirty="0">
                  <a:solidFill>
                    <a:srgbClr val="FFFFFF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rgbClr val="FFFFFF"/>
                    </a:solidFill>
                  </a:rPr>
                  <a:t>The dielectric dependent to the relative humidity</a:t>
                </a:r>
              </a:p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4C98B-8B68-118F-6B3E-A360E10D1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5104843" cy="3599316"/>
              </a:xfrm>
              <a:blipFill>
                <a:blip r:embed="rId4"/>
                <a:stretch>
                  <a:fillRect l="-3704" t="-3892" r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Capacitive Humidity Sensor">
            <a:extLst>
              <a:ext uri="{FF2B5EF4-FFF2-40B4-BE49-F238E27FC236}">
                <a16:creationId xmlns:a16="http://schemas.microsoft.com/office/drawing/2014/main" id="{125B4865-EE7D-6223-491D-75927BAFA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1743790"/>
            <a:ext cx="4178419" cy="336362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0586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48197-0156-5CB1-56D6-FFCF6326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Types of humidity sensors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792F-24BD-2B76-8799-0B67A9F44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2. Resistive</a:t>
            </a:r>
          </a:p>
          <a:p>
            <a:r>
              <a:rPr lang="en-US" dirty="0"/>
              <a:t>Materials with low resistivity that varies inverse proportional with humidity</a:t>
            </a:r>
          </a:p>
          <a:p>
            <a:r>
              <a:rPr lang="en-US" dirty="0"/>
              <a:t>Used materials: salt, conductive </a:t>
            </a:r>
            <a:r>
              <a:rPr lang="en-US" dirty="0" err="1"/>
              <a:t>polymeres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3A4EBC-937D-4A93-483B-A59380A01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090" y="1916488"/>
            <a:ext cx="6269479" cy="302502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72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2E2A-10CC-A0FE-CEC1-07C9592F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Types of humidity sensors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49F3-7980-22A6-035A-D0E3122D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</a:rPr>
              <a:t>3. Thermal conductivity</a:t>
            </a:r>
          </a:p>
          <a:p>
            <a:r>
              <a:rPr lang="en-US" dirty="0">
                <a:solidFill>
                  <a:srgbClr val="FFFFFF"/>
                </a:solidFill>
              </a:rPr>
              <a:t>2 thermistors are used</a:t>
            </a:r>
          </a:p>
          <a:p>
            <a:r>
              <a:rPr lang="en-US" dirty="0">
                <a:solidFill>
                  <a:srgbClr val="FFFFFF"/>
                </a:solidFill>
              </a:rPr>
              <a:t>Measures conductivity of dry air and air with water vapors and the difference = absolute humidity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4794462-C997-BEB7-DCCC-EB856D273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261" y="955591"/>
            <a:ext cx="5488915" cy="49400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531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03BF-03F2-DE69-0E61-803DE627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humidity sensor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7B3644-DB2D-E618-4302-B49C1DE39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241616"/>
              </p:ext>
            </p:extLst>
          </p:nvPr>
        </p:nvGraphicFramePr>
        <p:xfrm>
          <a:off x="1437164" y="2532186"/>
          <a:ext cx="9326879" cy="3432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713">
                  <a:extLst>
                    <a:ext uri="{9D8B030D-6E8A-4147-A177-3AD203B41FA5}">
                      <a16:colId xmlns:a16="http://schemas.microsoft.com/office/drawing/2014/main" val="119630780"/>
                    </a:ext>
                  </a:extLst>
                </a:gridCol>
                <a:gridCol w="2349299">
                  <a:extLst>
                    <a:ext uri="{9D8B030D-6E8A-4147-A177-3AD203B41FA5}">
                      <a16:colId xmlns:a16="http://schemas.microsoft.com/office/drawing/2014/main" val="1489500276"/>
                    </a:ext>
                  </a:extLst>
                </a:gridCol>
                <a:gridCol w="1120597">
                  <a:extLst>
                    <a:ext uri="{9D8B030D-6E8A-4147-A177-3AD203B41FA5}">
                      <a16:colId xmlns:a16="http://schemas.microsoft.com/office/drawing/2014/main" val="1162421371"/>
                    </a:ext>
                  </a:extLst>
                </a:gridCol>
                <a:gridCol w="1121475">
                  <a:extLst>
                    <a:ext uri="{9D8B030D-6E8A-4147-A177-3AD203B41FA5}">
                      <a16:colId xmlns:a16="http://schemas.microsoft.com/office/drawing/2014/main" val="3482352712"/>
                    </a:ext>
                  </a:extLst>
                </a:gridCol>
                <a:gridCol w="1587292">
                  <a:extLst>
                    <a:ext uri="{9D8B030D-6E8A-4147-A177-3AD203B41FA5}">
                      <a16:colId xmlns:a16="http://schemas.microsoft.com/office/drawing/2014/main" val="1903714316"/>
                    </a:ext>
                  </a:extLst>
                </a:gridCol>
                <a:gridCol w="1132901">
                  <a:extLst>
                    <a:ext uri="{9D8B030D-6E8A-4147-A177-3AD203B41FA5}">
                      <a16:colId xmlns:a16="http://schemas.microsoft.com/office/drawing/2014/main" val="1138803792"/>
                    </a:ext>
                  </a:extLst>
                </a:gridCol>
                <a:gridCol w="1403602">
                  <a:extLst>
                    <a:ext uri="{9D8B030D-6E8A-4147-A177-3AD203B41FA5}">
                      <a16:colId xmlns:a16="http://schemas.microsoft.com/office/drawing/2014/main" val="1892912365"/>
                    </a:ext>
                  </a:extLst>
                </a:gridCol>
              </a:tblGrid>
              <a:tr h="13944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Range (% RH)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Supply voltage (V)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Supply current when measuring (µA)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Accuracy (% RH)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Price (RON)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9392350"/>
                  </a:ext>
                </a:extLst>
              </a:tr>
              <a:tr h="3353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8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SHT40-AD1B-R3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0   100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1.08…3.6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+/-1.8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124917"/>
                  </a:ext>
                </a:extLst>
              </a:tr>
              <a:tr h="33537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DHT11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20   90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3…5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+/-5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10.85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481414"/>
                  </a:ext>
                </a:extLst>
              </a:tr>
              <a:tr h="34819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SHT31-DIS-B2.5kS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0   100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2.4…5.5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+/-2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24.21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2762208"/>
                  </a:ext>
                </a:extLst>
              </a:tr>
              <a:tr h="6838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HS3004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0   100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3.3…5.5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+/-3.5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486471"/>
                  </a:ext>
                </a:extLst>
              </a:tr>
              <a:tr h="33537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5.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HS3001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0   100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3.3…5.5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+/-1.5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32.92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469109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6A9B983-A5AA-9328-1E31-13FA2C48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678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1309</Words>
  <Application>Microsoft Office PowerPoint</Application>
  <PresentationFormat>Widescreen</PresentationFormat>
  <Paragraphs>545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Symbol</vt:lpstr>
      <vt:lpstr>Trebuchet MS</vt:lpstr>
      <vt:lpstr>Berlin</vt:lpstr>
      <vt:lpstr>Thermostat system</vt:lpstr>
      <vt:lpstr>Block diagram</vt:lpstr>
      <vt:lpstr>Types of temperature sensors</vt:lpstr>
      <vt:lpstr>Semiconductor-based IC temperature sensor</vt:lpstr>
      <vt:lpstr>Semiconductor-based IC temperature sensor</vt:lpstr>
      <vt:lpstr>Types of humidity sensors</vt:lpstr>
      <vt:lpstr>Types of humidity sensors</vt:lpstr>
      <vt:lpstr>Types of humidity sensors</vt:lpstr>
      <vt:lpstr>Capacitive humidity sensor</vt:lpstr>
      <vt:lpstr>Capacitive humidity sensor</vt:lpstr>
      <vt:lpstr>Connecting the analog temperature sensor - Required elements</vt:lpstr>
      <vt:lpstr>Types of ADC</vt:lpstr>
      <vt:lpstr>ADC0808</vt:lpstr>
      <vt:lpstr>ADC0808</vt:lpstr>
      <vt:lpstr>Amplification needed?</vt:lpstr>
      <vt:lpstr>AD8603</vt:lpstr>
      <vt:lpstr>Non-inverting amplifier</vt:lpstr>
      <vt:lpstr>Implementing in Proteus</vt:lpstr>
      <vt:lpstr>Implementing in Proteus: case 50°C</vt:lpstr>
      <vt:lpstr>Implementing in Proteus: case 0°C</vt:lpstr>
      <vt:lpstr>How does the LCD work?</vt:lpstr>
      <vt:lpstr>How does the LCD work?</vt:lpstr>
      <vt:lpstr>Commands for the LCD</vt:lpstr>
      <vt:lpstr>Writing on the LCD</vt:lpstr>
      <vt:lpstr>Writing on the LCD</vt:lpstr>
      <vt:lpstr>Choosing the Microcontroller (80C51 family)</vt:lpstr>
      <vt:lpstr>Microcontrollers from the 80C51 familiy</vt:lpstr>
      <vt:lpstr>The AT89LP51RB2-20AU  microcontroller </vt:lpstr>
      <vt:lpstr>Complete electrical schematic in Proteus</vt:lpstr>
      <vt:lpstr>Crystal oscillator</vt:lpstr>
      <vt:lpstr>Buttons</vt:lpstr>
      <vt:lpstr>Relay</vt:lpstr>
      <vt:lpstr>Voltage Regulator</vt:lpstr>
      <vt:lpstr>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Veliciu</dc:creator>
  <cp:lastModifiedBy>Vlad Veliciu</cp:lastModifiedBy>
  <cp:revision>15</cp:revision>
  <dcterms:created xsi:type="dcterms:W3CDTF">2023-03-19T10:23:11Z</dcterms:created>
  <dcterms:modified xsi:type="dcterms:W3CDTF">2023-06-25T10:55:26Z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2023-03-19T10:31:38Z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c799ce70-d7b5-4707-90dd-a41ba6be1743</vt:lpwstr>
  </property>
  <property fmtid="{D5CDD505-2E9C-101B-9397-08002B2CF9AE}" pid="8" name="MSIP_Label_5b58b62f-6f94-46bd-8089-18e64b0a9abb_ContentBits">
    <vt:lpwstr>0</vt:lpwstr>
  </property>
</Properties>
</file>